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9" r:id="rId2"/>
    <p:sldId id="258" r:id="rId3"/>
    <p:sldId id="272" r:id="rId4"/>
    <p:sldId id="265" r:id="rId5"/>
    <p:sldId id="276" r:id="rId6"/>
    <p:sldId id="260" r:id="rId7"/>
    <p:sldId id="274" r:id="rId8"/>
    <p:sldId id="261" r:id="rId9"/>
    <p:sldId id="275" r:id="rId10"/>
    <p:sldId id="270" r:id="rId11"/>
    <p:sldId id="277" r:id="rId12"/>
    <p:sldId id="268" r:id="rId13"/>
    <p:sldId id="271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6"/>
    <p:restoredTop sz="77007"/>
  </p:normalViewPr>
  <p:slideViewPr>
    <p:cSldViewPr snapToGrid="0" snapToObjects="1">
      <p:cViewPr>
        <p:scale>
          <a:sx n="100" d="100"/>
          <a:sy n="100" d="100"/>
        </p:scale>
        <p:origin x="5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2907AA-2DDC-1A4A-BA7D-BA2578E6AE96}" type="datetimeFigureOut">
              <a:rPr lang="en-US" smtClean="0"/>
              <a:t>11/7/22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65FAF-CB0D-6B47-AA26-2FF15CFFA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33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92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5.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27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5.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98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32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4. Differentially abundant microbes, food groups, and metabolites associated with both low-fat diet and mild cognitive impairment or ketogenic diet and normal cognition also co-occur together differentially by associated groups.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35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S1.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25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1. Cross-sectional beta-diversity analysis demonstrates subject specific microbiome and metabolome. Repeated measures aware beta-diversity observe diet specific cross-over trends.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1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1. Cross-sectional beta-diversity analysis demonstrates subject specific microbiome and metabolome. Repeated measures aware beta-diversity observe diet specific cross-over trends.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5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Figure 2. Differential abundance model controlling for repeated measures and subject specificity identify cognition specific markers that are not impacted by diet.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7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Figure 2. Differential abundance model controlling for repeated measures and subject specificity identify cognition specific markers that are not impacted by diet.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1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3. Differential abundance model controlling for repeated measures and subject specificity identify diet specific markers that follow cross-over design.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7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3. Differential abundance model controlling for repeated measures and subject specificity identify diet specific markers that follow cross-over design.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3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4. Differentially abundant microbes, food groups, and metabolites associated with both low-fat diet and mild cognitive impairment or ketogenic diet and normal cognition also co-occur together differentially by associated groups.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4. Differentially abundant microbes, food groups, and metabolites associated with both low-fat diet and mild cognitive impairment or ketogenic diet and normal cognition also co-occur together differentially by associated groups.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3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7D98-5B38-204C-A54E-180B804E8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5D6CB0-96DE-CE4E-A199-6A4A079D4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E69E4-8165-8C47-849B-CCC0B5A8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D1A73-32CE-DD4C-8DF1-809E78461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4EE0E-1629-5A40-AF99-8F5B3BAB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8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46B44-346A-9F4F-8BD1-0A6EC8528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0ABF9-F8E9-4B49-AB51-F8844755E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4B9E4-6052-0543-B21D-F4B2D99D3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66E3E-D311-B44B-A75A-B4A7EC0EC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D29A6-13A8-2145-8DC4-DECB54DE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23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754BD3-CBEB-8447-A696-9BB2FB663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B17CF-FEBC-2344-AB70-FD69A25B7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FFEB5-4148-F942-9FF3-5B877B5A2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0566E-25A4-CC43-AEEA-100D2BAF0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A8079-A777-E74C-8401-674A073BC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88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8676-5BC8-B94B-A0FB-3CC28E804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5825F-90A3-7248-84AA-CB4F21F2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3F1B4-CBD2-B843-ABEF-A2EE4330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5F964-0303-F349-9EF1-1969212CE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46F13-99B0-2747-B69B-03ED8C26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21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92E4B-F3EE-234C-B562-77DCDF3F8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E6566-F5AB-9946-A8D8-CB621C238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B4292-7FCF-994A-A055-02E1B860A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0DCA3-24DD-7A43-AF8E-716F6D75B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4BA91-8E4E-4343-9CA4-B979E3052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5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D38D-BC6A-9F47-AEF7-4E5550036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6DAD9-EBF0-CD4B-8694-C05E0D12AB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D4F59E-C5F1-CA43-9F7B-7B75E5B39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64731-326C-1F42-B0B7-FDA6E97E5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D1B797-D4FE-7743-970B-8BDD36E4E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6049C-8C85-DA48-9631-F888FB0C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6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866C3-1DBA-E549-BC0F-2BB5E631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0FD07-CA85-BB4D-B77C-FB877676E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FEF7E-531B-2D46-85C7-06521147D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A4F859-04B6-CD41-9A6A-C2142C9DB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CA061B-3B98-7C47-92C4-ED83686AD8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D6632B-5932-6D4A-93CE-FFB191BB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11/7/22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9E1A2F-2A1A-D644-9AA7-A3A77F534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7597B-F183-0542-A1F7-16D7EA575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15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D67D-B799-2B43-88CD-3ECF67309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3541A3-44B1-674C-BBF2-EEDAA46B6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11/7/22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DC18B-818E-D54E-ADB8-021BC2125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C070A-5F63-3E4F-9A4A-B9409875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6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6DC0C5-B47E-2647-AA12-9ED94E3BA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11/7/22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646B0E-0876-3545-ABF4-F377D795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E894C-DD91-1C41-8C3F-5F42E204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98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EBFD9-0B49-8C4B-8287-9674ED254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83E23-47F4-3B4D-8F80-FCFC7D768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9B207-DE24-EE40-B5AD-953690413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E0C0F-B211-2A4C-AC1F-8AC4D81A6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73538-B6EA-D343-9580-B65EE5C8A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6CD16-C2AF-5E45-BB30-B6D4541C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3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151D-F6A4-FD40-9BD1-B8755A872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78EAF-7758-AF49-AC55-10CB458191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23A1A-5A5F-8342-A2CE-BB18903BC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58EA0-29AE-3B44-8B8C-D29242BC5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112E2-BFC4-3A47-8A4F-BD2CE0EB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C33D3-4A4B-A145-B228-EBE714405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57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5E0AA-E16F-F242-8942-846EB868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99D57-701B-D846-AF77-4D7789856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F2D55-5A01-C745-A990-43BD84F48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09E99-12EA-B14B-A478-19559FAFA73C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22ED8-0CBC-BB4D-8298-ED463225C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56AB3-B534-DF47-B6A1-A029E7FA0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60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37.tiff"/><Relationship Id="rId7" Type="http://schemas.openxmlformats.org/officeDocument/2006/relationships/image" Target="../media/image3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Relationship Id="rId9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tiff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6B3491-6857-A04A-A944-1EBD8D9476C5}"/>
              </a:ext>
            </a:extLst>
          </p:cNvPr>
          <p:cNvSpPr txBox="1"/>
          <p:nvPr/>
        </p:nvSpPr>
        <p:spPr>
          <a:xfrm>
            <a:off x="4883728" y="2867891"/>
            <a:ext cx="258250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Main Figures</a:t>
            </a:r>
          </a:p>
        </p:txBody>
      </p:sp>
    </p:spTree>
    <p:extLst>
      <p:ext uri="{BB962C8B-B14F-4D97-AF65-F5344CB8AC3E}">
        <p14:creationId xmlns:p14="http://schemas.microsoft.com/office/powerpoint/2010/main" val="1334513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F3A570D-B984-3D40-8DA1-0C6B99BB9DCA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225759"/>
            <a:ext cx="11939715" cy="6057810"/>
            <a:chOff x="0" y="225759"/>
            <a:chExt cx="7924800" cy="402077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548F4B0-1824-1247-A26B-DD477B2D0F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37" b="1449"/>
            <a:stretch/>
          </p:blipFill>
          <p:spPr>
            <a:xfrm>
              <a:off x="0" y="225759"/>
              <a:ext cx="3985714" cy="402077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2258BB7-167E-B847-A900-E630BA7B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6792" y="366435"/>
              <a:ext cx="3598007" cy="187431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9975FA8-447A-EF4D-88BA-5FDDF0531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6793" y="2313793"/>
              <a:ext cx="3598007" cy="1932743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353A73B-FEC1-6B45-8BA3-8B0C9B0FB2DE}"/>
              </a:ext>
            </a:extLst>
          </p:cNvPr>
          <p:cNvSpPr txBox="1"/>
          <p:nvPr/>
        </p:nvSpPr>
        <p:spPr>
          <a:xfrm>
            <a:off x="827837" y="437705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B1A3EB-8329-EE4D-A310-BAD9612C2259}"/>
              </a:ext>
            </a:extLst>
          </p:cNvPr>
          <p:cNvSpPr txBox="1"/>
          <p:nvPr/>
        </p:nvSpPr>
        <p:spPr>
          <a:xfrm>
            <a:off x="6184330" y="446386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213D65-5F3B-F541-9304-49E3A645720D}"/>
              </a:ext>
            </a:extLst>
          </p:cNvPr>
          <p:cNvSpPr txBox="1"/>
          <p:nvPr/>
        </p:nvSpPr>
        <p:spPr>
          <a:xfrm>
            <a:off x="6184330" y="3373336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281854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F353A73B-FEC1-6B45-8BA3-8B0C9B0FB2DE}"/>
              </a:ext>
            </a:extLst>
          </p:cNvPr>
          <p:cNvSpPr txBox="1"/>
          <p:nvPr/>
        </p:nvSpPr>
        <p:spPr>
          <a:xfrm>
            <a:off x="150182" y="326376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B1A3EB-8329-EE4D-A310-BAD9612C2259}"/>
              </a:ext>
            </a:extLst>
          </p:cNvPr>
          <p:cNvSpPr txBox="1"/>
          <p:nvPr/>
        </p:nvSpPr>
        <p:spPr>
          <a:xfrm>
            <a:off x="5754240" y="237650"/>
            <a:ext cx="34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213D65-5F3B-F541-9304-49E3A645720D}"/>
              </a:ext>
            </a:extLst>
          </p:cNvPr>
          <p:cNvSpPr txBox="1"/>
          <p:nvPr/>
        </p:nvSpPr>
        <p:spPr>
          <a:xfrm>
            <a:off x="5794287" y="3753213"/>
            <a:ext cx="603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c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F80F3580-BF45-B16F-A1BA-733973342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82" y="703846"/>
            <a:ext cx="5774938" cy="600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E0668A1D-70CD-2FF0-E7CD-EF3778DE3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9"/>
          <a:stretch/>
        </p:blipFill>
        <p:spPr bwMode="auto">
          <a:xfrm>
            <a:off x="6096000" y="726486"/>
            <a:ext cx="5486400" cy="264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01EEA59A-FD02-A3ED-DADB-A2DA35A13A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8"/>
          <a:stretch/>
        </p:blipFill>
        <p:spPr bwMode="auto">
          <a:xfrm>
            <a:off x="6190715" y="3812470"/>
            <a:ext cx="5486400" cy="276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741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6B3491-6857-A04A-A944-1EBD8D9476C5}"/>
              </a:ext>
            </a:extLst>
          </p:cNvPr>
          <p:cNvSpPr txBox="1"/>
          <p:nvPr/>
        </p:nvSpPr>
        <p:spPr>
          <a:xfrm>
            <a:off x="3969327" y="2847109"/>
            <a:ext cx="41978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Supplemental Figures</a:t>
            </a:r>
          </a:p>
        </p:txBody>
      </p:sp>
    </p:spTree>
    <p:extLst>
      <p:ext uri="{BB962C8B-B14F-4D97-AF65-F5344CB8AC3E}">
        <p14:creationId xmlns:p14="http://schemas.microsoft.com/office/powerpoint/2010/main" val="3623367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F4EE0B8-9B60-B24D-840F-C347DFAC013D}"/>
              </a:ext>
            </a:extLst>
          </p:cNvPr>
          <p:cNvGrpSpPr>
            <a:grpSpLocks noChangeAspect="1"/>
          </p:cNvGrpSpPr>
          <p:nvPr/>
        </p:nvGrpSpPr>
        <p:grpSpPr>
          <a:xfrm>
            <a:off x="101007" y="620485"/>
            <a:ext cx="11903830" cy="6046985"/>
            <a:chOff x="101007" y="417443"/>
            <a:chExt cx="12303532" cy="62500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DA66F66-BAC2-D84C-9725-B6DA980C27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007" y="417443"/>
              <a:ext cx="12303532" cy="6250028"/>
              <a:chOff x="-29622" y="99962"/>
              <a:chExt cx="13187887" cy="669926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16AFEC1-EC39-A145-9D9D-038D041A29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30943"/>
              <a:stretch/>
            </p:blipFill>
            <p:spPr>
              <a:xfrm>
                <a:off x="-29622" y="274795"/>
                <a:ext cx="2853513" cy="2453538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C1901AC-A6E2-804C-99AE-B07826822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9767" y="430078"/>
                <a:ext cx="3424305" cy="242831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55C4B5B-5961-7F49-BC51-FAB6A6B673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3561" r="47888" b="-7"/>
              <a:stretch/>
            </p:blipFill>
            <p:spPr>
              <a:xfrm>
                <a:off x="2823891" y="446931"/>
                <a:ext cx="1479364" cy="93476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05B4B4E-4B56-864D-9C25-A58448ACE6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9306" t="73274" b="-7"/>
              <a:stretch/>
            </p:blipFill>
            <p:spPr>
              <a:xfrm>
                <a:off x="2796244" y="1322066"/>
                <a:ext cx="1439127" cy="94490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7577F9C-1F46-1644-B9E2-24E0EC6F40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35700" y="3125727"/>
                <a:ext cx="4174435" cy="367350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4809908-8BF0-AA48-8241-FB26454DE0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15969"/>
              <a:stretch/>
            </p:blipFill>
            <p:spPr>
              <a:xfrm>
                <a:off x="4714391" y="3125727"/>
                <a:ext cx="3578087" cy="366465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6952EF0-D1B2-A647-803C-04CC1813C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08711" y="416112"/>
                <a:ext cx="4249554" cy="2428316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9F012462-E826-A047-978A-2AD813EF0A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22965"/>
              <a:stretch/>
            </p:blipFill>
            <p:spPr>
              <a:xfrm>
                <a:off x="-29622" y="3044484"/>
                <a:ext cx="3484105" cy="3745899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F9833-B906-0C4C-9478-B814B7347C38}"/>
                  </a:ext>
                </a:extLst>
              </p:cNvPr>
              <p:cNvSpPr txBox="1"/>
              <p:nvPr/>
            </p:nvSpPr>
            <p:spPr>
              <a:xfrm>
                <a:off x="-29622" y="99962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Avenir" panose="02000503020000020003" pitchFamily="2" charset="0"/>
                  </a:rPr>
                  <a:t>A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F9670E-B81B-B64F-8922-11D25F5084EC}"/>
                  </a:ext>
                </a:extLst>
              </p:cNvPr>
              <p:cNvSpPr txBox="1"/>
              <p:nvPr/>
            </p:nvSpPr>
            <p:spPr>
              <a:xfrm>
                <a:off x="-20005" y="2644373"/>
                <a:ext cx="3513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Avenir" panose="02000503020000020003" pitchFamily="2" charset="0"/>
                  </a:rPr>
                  <a:t>B</a:t>
                </a:r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76DF5AF-B797-D747-B01E-F7332AF3EA02}"/>
                </a:ext>
              </a:extLst>
            </p:cNvPr>
            <p:cNvCxnSpPr>
              <a:cxnSpLocks/>
            </p:cNvCxnSpPr>
            <p:nvPr/>
          </p:nvCxnSpPr>
          <p:spPr>
            <a:xfrm>
              <a:off x="4247698" y="659839"/>
              <a:ext cx="0" cy="597502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8A535F3-FF0D-6A41-A2A8-42AF5A144C0E}"/>
                </a:ext>
              </a:extLst>
            </p:cNvPr>
            <p:cNvCxnSpPr>
              <a:cxnSpLocks/>
            </p:cNvCxnSpPr>
            <p:nvPr/>
          </p:nvCxnSpPr>
          <p:spPr>
            <a:xfrm>
              <a:off x="8071792" y="659838"/>
              <a:ext cx="0" cy="597502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176FC77-9E80-D54E-BCCB-FBBAE62AC6AE}"/>
              </a:ext>
            </a:extLst>
          </p:cNvPr>
          <p:cNvSpPr txBox="1"/>
          <p:nvPr/>
        </p:nvSpPr>
        <p:spPr>
          <a:xfrm>
            <a:off x="4274439" y="623966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8591F1-7E16-FA49-8C15-29C6518507DF}"/>
              </a:ext>
            </a:extLst>
          </p:cNvPr>
          <p:cNvSpPr txBox="1"/>
          <p:nvPr/>
        </p:nvSpPr>
        <p:spPr>
          <a:xfrm>
            <a:off x="4283120" y="2920637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A8DEFC-25BD-8E4D-9C4E-919C706274D1}"/>
              </a:ext>
            </a:extLst>
          </p:cNvPr>
          <p:cNvSpPr txBox="1"/>
          <p:nvPr/>
        </p:nvSpPr>
        <p:spPr>
          <a:xfrm>
            <a:off x="7981502" y="623966"/>
            <a:ext cx="334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30DE4D-AAFB-5D41-84DF-9B761F1715B2}"/>
              </a:ext>
            </a:extLst>
          </p:cNvPr>
          <p:cNvSpPr txBox="1"/>
          <p:nvPr/>
        </p:nvSpPr>
        <p:spPr>
          <a:xfrm>
            <a:off x="7990183" y="2920637"/>
            <a:ext cx="317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7EF9CE-CE3B-034C-96C7-5D9AF0ACA86C}"/>
              </a:ext>
            </a:extLst>
          </p:cNvPr>
          <p:cNvSpPr txBox="1"/>
          <p:nvPr/>
        </p:nvSpPr>
        <p:spPr>
          <a:xfrm>
            <a:off x="1321319" y="487607"/>
            <a:ext cx="162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Microbiome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95814-C3A7-624A-A7A8-1C5FB0612ADF}"/>
              </a:ext>
            </a:extLst>
          </p:cNvPr>
          <p:cNvSpPr txBox="1"/>
          <p:nvPr/>
        </p:nvSpPr>
        <p:spPr>
          <a:xfrm>
            <a:off x="5247180" y="510143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Food Omics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98762E-F6CE-DA4D-A344-9EBCC4061F98}"/>
              </a:ext>
            </a:extLst>
          </p:cNvPr>
          <p:cNvSpPr txBox="1"/>
          <p:nvPr/>
        </p:nvSpPr>
        <p:spPr>
          <a:xfrm>
            <a:off x="8958154" y="492293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Metabolomics</a:t>
            </a:r>
          </a:p>
        </p:txBody>
      </p:sp>
    </p:spTree>
    <p:extLst>
      <p:ext uri="{BB962C8B-B14F-4D97-AF65-F5344CB8AC3E}">
        <p14:creationId xmlns:p14="http://schemas.microsoft.com/office/powerpoint/2010/main" val="804311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287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800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E729889-A686-2659-69DA-4E2D5908F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5"/>
          <a:stretch/>
        </p:blipFill>
        <p:spPr bwMode="auto">
          <a:xfrm>
            <a:off x="405191" y="3657914"/>
            <a:ext cx="3721608" cy="253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2F69DF9-43FF-5E48-B8D8-4218125F33AD}"/>
              </a:ext>
            </a:extLst>
          </p:cNvPr>
          <p:cNvGrpSpPr>
            <a:grpSpLocks noChangeAspect="1"/>
          </p:cNvGrpSpPr>
          <p:nvPr/>
        </p:nvGrpSpPr>
        <p:grpSpPr>
          <a:xfrm>
            <a:off x="550578" y="789709"/>
            <a:ext cx="11291020" cy="4548646"/>
            <a:chOff x="1406954" y="1645708"/>
            <a:chExt cx="9458843" cy="381054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5A0B3DD-820F-234C-B35A-91C1530C2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2137" y="1678698"/>
              <a:ext cx="2909372" cy="217611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A661874-B653-6E4D-A5CC-C29F478D4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2318" y="1645708"/>
              <a:ext cx="2953479" cy="220910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9D9F9FE-5689-4842-94C7-B3C53B8D4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6954" y="1645708"/>
              <a:ext cx="2953479" cy="2209106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DA13197-0FDC-C248-A233-19CDF88F431D}"/>
                </a:ext>
              </a:extLst>
            </p:cNvPr>
            <p:cNvCxnSpPr/>
            <p:nvPr/>
          </p:nvCxnSpPr>
          <p:spPr>
            <a:xfrm>
              <a:off x="4402866" y="1918967"/>
              <a:ext cx="0" cy="353728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07049DA-6D85-4244-814E-91CBF202BDF3}"/>
                </a:ext>
              </a:extLst>
            </p:cNvPr>
            <p:cNvCxnSpPr/>
            <p:nvPr/>
          </p:nvCxnSpPr>
          <p:spPr>
            <a:xfrm>
              <a:off x="7727206" y="1918966"/>
              <a:ext cx="0" cy="353728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2F61136-3403-C844-BE83-3783D19050CA}"/>
              </a:ext>
            </a:extLst>
          </p:cNvPr>
          <p:cNvSpPr txBox="1"/>
          <p:nvPr/>
        </p:nvSpPr>
        <p:spPr>
          <a:xfrm>
            <a:off x="499926" y="715787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23F336-C0CB-1341-82D5-D6E121057C1B}"/>
              </a:ext>
            </a:extLst>
          </p:cNvPr>
          <p:cNvSpPr txBox="1"/>
          <p:nvPr/>
        </p:nvSpPr>
        <p:spPr>
          <a:xfrm>
            <a:off x="499926" y="3226663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b</a:t>
            </a:r>
          </a:p>
        </p:txBody>
      </p:sp>
      <p:pic>
        <p:nvPicPr>
          <p:cNvPr id="27" name="Picture 4" descr="https://lh4.googleusercontent.com/4DO_jBUIltH4W-Nco1rcnGfuSTh2Ba8frakpBoUqNDo5HUWCRqOsnwIDkP6MJazVrC34-BSB3c5njQxpc7LqwrbiO8EtIAyJTZSGTTFL0GogaO2ZCFY1tkrf0VoEXRxD2GskRoSqC8c">
            <a:extLst>
              <a:ext uri="{FF2B5EF4-FFF2-40B4-BE49-F238E27FC236}">
                <a16:creationId xmlns:a16="http://schemas.microsoft.com/office/drawing/2014/main" id="{3607676E-B706-0A48-BCCA-ADC6C6F027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18"/>
          <a:stretch/>
        </p:blipFill>
        <p:spPr bwMode="auto">
          <a:xfrm>
            <a:off x="846077" y="4741911"/>
            <a:ext cx="2117238" cy="36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084102-71B1-3B9D-7FCE-36CACDCFB9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5852"/>
          <a:stretch/>
        </p:blipFill>
        <p:spPr>
          <a:xfrm>
            <a:off x="4184949" y="3626773"/>
            <a:ext cx="3721608" cy="2532730"/>
          </a:xfrm>
          <a:prstGeom prst="rect">
            <a:avLst/>
          </a:prstGeom>
        </p:spPr>
      </p:pic>
      <p:pic>
        <p:nvPicPr>
          <p:cNvPr id="28" name="Picture 4" descr="https://lh4.googleusercontent.com/4DO_jBUIltH4W-Nco1rcnGfuSTh2Ba8frakpBoUqNDo5HUWCRqOsnwIDkP6MJazVrC34-BSB3c5njQxpc7LqwrbiO8EtIAyJTZSGTTFL0GogaO2ZCFY1tkrf0VoEXRxD2GskRoSqC8c">
            <a:extLst>
              <a:ext uri="{FF2B5EF4-FFF2-40B4-BE49-F238E27FC236}">
                <a16:creationId xmlns:a16="http://schemas.microsoft.com/office/drawing/2014/main" id="{08EB3999-660B-4C42-BA38-56F2D125A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18"/>
          <a:stretch/>
        </p:blipFill>
        <p:spPr bwMode="auto">
          <a:xfrm>
            <a:off x="5708487" y="3494671"/>
            <a:ext cx="2117238" cy="36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D9C2FB-6813-8EB7-2659-85D54CD2449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6005"/>
          <a:stretch/>
        </p:blipFill>
        <p:spPr>
          <a:xfrm>
            <a:off x="8148789" y="3667566"/>
            <a:ext cx="3721608" cy="2514751"/>
          </a:xfrm>
          <a:prstGeom prst="rect">
            <a:avLst/>
          </a:prstGeom>
        </p:spPr>
      </p:pic>
      <p:pic>
        <p:nvPicPr>
          <p:cNvPr id="29" name="Picture 4" descr="https://lh4.googleusercontent.com/4DO_jBUIltH4W-Nco1rcnGfuSTh2Ba8frakpBoUqNDo5HUWCRqOsnwIDkP6MJazVrC34-BSB3c5njQxpc7LqwrbiO8EtIAyJTZSGTTFL0GogaO2ZCFY1tkrf0VoEXRxD2GskRoSqC8c">
            <a:extLst>
              <a:ext uri="{FF2B5EF4-FFF2-40B4-BE49-F238E27FC236}">
                <a16:creationId xmlns:a16="http://schemas.microsoft.com/office/drawing/2014/main" id="{96B7A4A3-8C67-FA46-AA8E-26A34DCA6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18"/>
          <a:stretch/>
        </p:blipFill>
        <p:spPr bwMode="auto">
          <a:xfrm>
            <a:off x="9699432" y="3483786"/>
            <a:ext cx="2117238" cy="36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670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AD863928-5845-58DB-62AA-632558574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82" y="315049"/>
            <a:ext cx="3657600" cy="27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2F61136-3403-C844-BE83-3783D19050CA}"/>
              </a:ext>
            </a:extLst>
          </p:cNvPr>
          <p:cNvSpPr txBox="1"/>
          <p:nvPr/>
        </p:nvSpPr>
        <p:spPr>
          <a:xfrm>
            <a:off x="168782" y="213423"/>
            <a:ext cx="300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a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04F0D84-6620-8EEC-3F7E-B567851B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293" y="315049"/>
            <a:ext cx="3657600" cy="279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A72429E-412F-5FE7-BE07-233B562AA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534" y="351692"/>
            <a:ext cx="3657600" cy="27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9B31CDE-E921-FBC4-71F5-591D37BDDC54}"/>
              </a:ext>
            </a:extLst>
          </p:cNvPr>
          <p:cNvCxnSpPr>
            <a:cxnSpLocks/>
          </p:cNvCxnSpPr>
          <p:nvPr/>
        </p:nvCxnSpPr>
        <p:spPr>
          <a:xfrm>
            <a:off x="3895685" y="351692"/>
            <a:ext cx="0" cy="603104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FF822A-DB1B-898C-6278-5A1B722CD1A3}"/>
              </a:ext>
            </a:extLst>
          </p:cNvPr>
          <p:cNvCxnSpPr>
            <a:cxnSpLocks/>
          </p:cNvCxnSpPr>
          <p:nvPr/>
        </p:nvCxnSpPr>
        <p:spPr>
          <a:xfrm>
            <a:off x="7936797" y="413478"/>
            <a:ext cx="0" cy="603104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CDAAC6F-DDDB-130A-C1E8-4DBE2DAB43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r="14393" b="79487"/>
          <a:stretch/>
        </p:blipFill>
        <p:spPr bwMode="auto">
          <a:xfrm>
            <a:off x="4755737" y="6152710"/>
            <a:ext cx="2680525" cy="6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23F336-C0CB-1341-82D5-D6E121057C1B}"/>
              </a:ext>
            </a:extLst>
          </p:cNvPr>
          <p:cNvSpPr txBox="1"/>
          <p:nvPr/>
        </p:nvSpPr>
        <p:spPr>
          <a:xfrm>
            <a:off x="114076" y="296930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b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DF75E352-354E-EC17-436F-2BA3DCAC4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6"/>
          <a:stretch/>
        </p:blipFill>
        <p:spPr bwMode="auto">
          <a:xfrm>
            <a:off x="114076" y="3429000"/>
            <a:ext cx="3657600" cy="270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708D945D-8592-AE76-AE91-84661851B0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26"/>
          <a:stretch/>
        </p:blipFill>
        <p:spPr bwMode="auto">
          <a:xfrm>
            <a:off x="4092465" y="3408358"/>
            <a:ext cx="3657600" cy="274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CDF461C-8A3B-217C-4D22-21BD8406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" r="21919"/>
          <a:stretch/>
        </p:blipFill>
        <p:spPr bwMode="auto">
          <a:xfrm>
            <a:off x="8099534" y="3466577"/>
            <a:ext cx="3657600" cy="26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748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549B7533-4C16-B2A2-2928-B802FAC47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56"/>
          <a:stretch/>
        </p:blipFill>
        <p:spPr bwMode="auto">
          <a:xfrm>
            <a:off x="8695360" y="615931"/>
            <a:ext cx="3496639" cy="188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s://lh3.googleusercontent.com/cJuNSgEua_W352-04lEj5HbMZZbuxJG2BcQKZWsU5TT9mI0qKxQOjzi1_WDeZq3_pmJh78oLYBepC8BLICmmN7aFqki8LBPJsTw24987QI71nYNuXngTi3JYNI6sD_JSHzQegyYAP0c">
            <a:extLst>
              <a:ext uri="{FF2B5EF4-FFF2-40B4-BE49-F238E27FC236}">
                <a16:creationId xmlns:a16="http://schemas.microsoft.com/office/drawing/2014/main" id="{4B9C4B49-8DDD-6646-AD62-229C74C9E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386"/>
            <a:ext cx="3846519" cy="418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B88CA9-B3EF-234F-ACAF-B1A70CE43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545" y="581386"/>
            <a:ext cx="1977179" cy="4184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5987AA-33A3-3A4C-8A9D-BF17D8B84555}"/>
              </a:ext>
            </a:extLst>
          </p:cNvPr>
          <p:cNvSpPr txBox="1"/>
          <p:nvPr/>
        </p:nvSpPr>
        <p:spPr>
          <a:xfrm>
            <a:off x="0" y="587912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D5011A-F87B-D246-91BC-EE3EAA86C203}"/>
              </a:ext>
            </a:extLst>
          </p:cNvPr>
          <p:cNvSpPr txBox="1"/>
          <p:nvPr/>
        </p:nvSpPr>
        <p:spPr>
          <a:xfrm>
            <a:off x="4019924" y="581386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CD53A-4F31-7946-930D-1BD19E497F5D}"/>
              </a:ext>
            </a:extLst>
          </p:cNvPr>
          <p:cNvSpPr txBox="1"/>
          <p:nvPr/>
        </p:nvSpPr>
        <p:spPr>
          <a:xfrm>
            <a:off x="6331259" y="587912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E3F30A-9F31-C249-A16D-A2697920D4E3}"/>
              </a:ext>
            </a:extLst>
          </p:cNvPr>
          <p:cNvSpPr txBox="1"/>
          <p:nvPr/>
        </p:nvSpPr>
        <p:spPr>
          <a:xfrm>
            <a:off x="8498493" y="581386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14FE63-C886-064E-8008-3560F10449A8}"/>
              </a:ext>
            </a:extLst>
          </p:cNvPr>
          <p:cNvSpPr txBox="1"/>
          <p:nvPr/>
        </p:nvSpPr>
        <p:spPr>
          <a:xfrm>
            <a:off x="8482603" y="230456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906551-7CF1-5E41-8952-8038F0A6CCCA}"/>
              </a:ext>
            </a:extLst>
          </p:cNvPr>
          <p:cNvSpPr txBox="1"/>
          <p:nvPr/>
        </p:nvSpPr>
        <p:spPr>
          <a:xfrm>
            <a:off x="1698955" y="387857"/>
            <a:ext cx="162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Microbiome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C73005-9687-6043-B5C9-220AF53A3B43}"/>
              </a:ext>
            </a:extLst>
          </p:cNvPr>
          <p:cNvSpPr txBox="1"/>
          <p:nvPr/>
        </p:nvSpPr>
        <p:spPr>
          <a:xfrm>
            <a:off x="6743539" y="387857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Metabolomics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A4533B-CD3B-2372-B5B8-04D022FAC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659" y="579699"/>
            <a:ext cx="2137600" cy="41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08B5C3-7E32-7648-B590-1AB4A016C48C}"/>
              </a:ext>
            </a:extLst>
          </p:cNvPr>
          <p:cNvSpPr txBox="1"/>
          <p:nvPr/>
        </p:nvSpPr>
        <p:spPr>
          <a:xfrm>
            <a:off x="4780094" y="387857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Food Omics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6F594AD-86B2-297C-33B8-DA539FBB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048" y="2498090"/>
            <a:ext cx="3333621" cy="246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911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C36D85C-1801-7063-0A6C-1E631EF7F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8"/>
          <a:stretch/>
        </p:blipFill>
        <p:spPr bwMode="auto">
          <a:xfrm>
            <a:off x="7649237" y="4480560"/>
            <a:ext cx="3394377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044F161-054A-8B8E-8968-4979D9ABE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7" t="77062" b="5556"/>
          <a:stretch/>
        </p:blipFill>
        <p:spPr bwMode="auto">
          <a:xfrm>
            <a:off x="2508644" y="5959730"/>
            <a:ext cx="3320120" cy="84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68081C-6122-814E-0BA6-179E6DE09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650" y="472491"/>
            <a:ext cx="2118212" cy="41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5987AA-33A3-3A4C-8A9D-BF17D8B84555}"/>
              </a:ext>
            </a:extLst>
          </p:cNvPr>
          <p:cNvSpPr txBox="1"/>
          <p:nvPr/>
        </p:nvSpPr>
        <p:spPr>
          <a:xfrm>
            <a:off x="1887894" y="217153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D5011A-F87B-D246-91BC-EE3EAA86C203}"/>
              </a:ext>
            </a:extLst>
          </p:cNvPr>
          <p:cNvSpPr txBox="1"/>
          <p:nvPr/>
        </p:nvSpPr>
        <p:spPr>
          <a:xfrm>
            <a:off x="4956195" y="217153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CD53A-4F31-7946-930D-1BD19E497F5D}"/>
              </a:ext>
            </a:extLst>
          </p:cNvPr>
          <p:cNvSpPr txBox="1"/>
          <p:nvPr/>
        </p:nvSpPr>
        <p:spPr>
          <a:xfrm>
            <a:off x="8482321" y="227998"/>
            <a:ext cx="199458" cy="41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E3F30A-9F31-C249-A16D-A2697920D4E3}"/>
              </a:ext>
            </a:extLst>
          </p:cNvPr>
          <p:cNvSpPr txBox="1"/>
          <p:nvPr/>
        </p:nvSpPr>
        <p:spPr>
          <a:xfrm>
            <a:off x="1679137" y="4260333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906551-7CF1-5E41-8952-8038F0A6CCCA}"/>
              </a:ext>
            </a:extLst>
          </p:cNvPr>
          <p:cNvSpPr txBox="1"/>
          <p:nvPr/>
        </p:nvSpPr>
        <p:spPr>
          <a:xfrm>
            <a:off x="2512190" y="230639"/>
            <a:ext cx="162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Microbiome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C73005-9687-6043-B5C9-220AF53A3B43}"/>
              </a:ext>
            </a:extLst>
          </p:cNvPr>
          <p:cNvSpPr txBox="1"/>
          <p:nvPr/>
        </p:nvSpPr>
        <p:spPr>
          <a:xfrm>
            <a:off x="8920470" y="240999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Metabolomics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08B5C3-7E32-7648-B590-1AB4A016C48C}"/>
              </a:ext>
            </a:extLst>
          </p:cNvPr>
          <p:cNvSpPr txBox="1"/>
          <p:nvPr/>
        </p:nvSpPr>
        <p:spPr>
          <a:xfrm>
            <a:off x="5459104" y="227998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Food Omics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CC15D00-CE52-CA50-627B-D0768737E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616" y="472491"/>
            <a:ext cx="3815690" cy="41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7B4A9896-6878-92CD-5887-FB980A76F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6" r="23608" b="90488"/>
          <a:stretch/>
        </p:blipFill>
        <p:spPr bwMode="auto">
          <a:xfrm>
            <a:off x="5824516" y="5415765"/>
            <a:ext cx="1485900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12D0B66-558F-8A9C-9583-37B7CADCA035}"/>
              </a:ext>
            </a:extLst>
          </p:cNvPr>
          <p:cNvSpPr/>
          <p:nvPr/>
        </p:nvSpPr>
        <p:spPr>
          <a:xfrm>
            <a:off x="2474991" y="5860466"/>
            <a:ext cx="380669" cy="207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https://lh3.googleusercontent.com/cJuNSgEua_W352-04lEj5HbMZZbuxJG2BcQKZWsU5TT9mI0qKxQOjzi1_WDeZq3_pmJh78oLYBepC8BLICmmN7aFqki8LBPJsTw24987QI71nYNuXngTi3JYNI6sD_JSHzQegyYAP0c">
            <a:extLst>
              <a:ext uri="{FF2B5EF4-FFF2-40B4-BE49-F238E27FC236}">
                <a16:creationId xmlns:a16="http://schemas.microsoft.com/office/drawing/2014/main" id="{4B9C4B49-8DDD-6646-AD62-229C74C9E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722" y="490726"/>
            <a:ext cx="3846519" cy="418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BD3A19-2BC5-3BEB-D465-F876C8F96140}"/>
              </a:ext>
            </a:extLst>
          </p:cNvPr>
          <p:cNvSpPr txBox="1"/>
          <p:nvPr/>
        </p:nvSpPr>
        <p:spPr>
          <a:xfrm>
            <a:off x="7165866" y="4302773"/>
            <a:ext cx="966743" cy="41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 e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D201609-1956-263D-9BBF-C0501D9F2A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8" b="53202"/>
          <a:stretch/>
        </p:blipFill>
        <p:spPr bwMode="auto">
          <a:xfrm>
            <a:off x="2166916" y="4504408"/>
            <a:ext cx="3657600" cy="162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058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6766FD5-AEC9-5445-B96E-7B8C85DA36C9}"/>
              </a:ext>
            </a:extLst>
          </p:cNvPr>
          <p:cNvGrpSpPr/>
          <p:nvPr/>
        </p:nvGrpSpPr>
        <p:grpSpPr>
          <a:xfrm>
            <a:off x="0" y="547254"/>
            <a:ext cx="11960656" cy="5548746"/>
            <a:chOff x="0" y="1080654"/>
            <a:chExt cx="9729001" cy="3962400"/>
          </a:xfrm>
        </p:grpSpPr>
        <p:pic>
          <p:nvPicPr>
            <p:cNvPr id="2" name="Picture 1" descr="https://lh4.googleusercontent.com/9hwwXBV4_9RIFMDKD4CekbUM_Vsq4CJdNF5nqy64FSfQAcxj0JQhoIMfWWk8pwvVJCcL3cUUbBA4y0aaBnTlF8q4lOhJGpm49iTYOGfbMwn52eB28XHmiqj8KuNIGYzLcf11J9Rzcbc">
              <a:extLst>
                <a:ext uri="{FF2B5EF4-FFF2-40B4-BE49-F238E27FC236}">
                  <a16:creationId xmlns:a16="http://schemas.microsoft.com/office/drawing/2014/main" id="{4B2968F4-4F08-1B42-968F-0E8A8127E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80654"/>
              <a:ext cx="3292828" cy="396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https://lh4.googleusercontent.com/4DO_jBUIltH4W-Nco1rcnGfuSTh2Ba8frakpBoUqNDo5HUWCRqOsnwIDkP6MJazVrC34-BSB3c5njQxpc7LqwrbiO8EtIAyJTZSGTTFL0GogaO2ZCFY1tkrf0VoEXRxD2GskRoSqC8c">
              <a:extLst>
                <a:ext uri="{FF2B5EF4-FFF2-40B4-BE49-F238E27FC236}">
                  <a16:creationId xmlns:a16="http://schemas.microsoft.com/office/drawing/2014/main" id="{E04D6BAD-0E26-834F-AB2F-9C9D548F90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794"/>
            <a:stretch/>
          </p:blipFill>
          <p:spPr bwMode="auto">
            <a:xfrm>
              <a:off x="7587672" y="1106054"/>
              <a:ext cx="2141329" cy="37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471B46-4D6A-FD42-9394-741AEEB31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1850" y="1106054"/>
              <a:ext cx="1854200" cy="39370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CDD2882-8979-4A42-AF02-F19760A33E0F}"/>
              </a:ext>
            </a:extLst>
          </p:cNvPr>
          <p:cNvSpPr txBox="1"/>
          <p:nvPr/>
        </p:nvSpPr>
        <p:spPr>
          <a:xfrm>
            <a:off x="143504" y="600338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AA0CF-C09A-4B4E-BF6B-A4B07E8FA652}"/>
              </a:ext>
            </a:extLst>
          </p:cNvPr>
          <p:cNvSpPr txBox="1"/>
          <p:nvPr/>
        </p:nvSpPr>
        <p:spPr>
          <a:xfrm>
            <a:off x="4019924" y="581386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A3BB70-02CC-2E44-AC12-5882963E1DA1}"/>
              </a:ext>
            </a:extLst>
          </p:cNvPr>
          <p:cNvSpPr txBox="1"/>
          <p:nvPr/>
        </p:nvSpPr>
        <p:spPr>
          <a:xfrm>
            <a:off x="6555445" y="547254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77055E-5428-DF4E-BF31-13AAC3B0DF4B}"/>
              </a:ext>
            </a:extLst>
          </p:cNvPr>
          <p:cNvSpPr txBox="1"/>
          <p:nvPr/>
        </p:nvSpPr>
        <p:spPr>
          <a:xfrm>
            <a:off x="9056385" y="589424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AF0FBE-5136-294F-A061-1768BDE1AA61}"/>
              </a:ext>
            </a:extLst>
          </p:cNvPr>
          <p:cNvSpPr txBox="1"/>
          <p:nvPr/>
        </p:nvSpPr>
        <p:spPr>
          <a:xfrm>
            <a:off x="9056385" y="243914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627615-98E9-8047-B385-5DA3316B7F08}"/>
              </a:ext>
            </a:extLst>
          </p:cNvPr>
          <p:cNvSpPr txBox="1"/>
          <p:nvPr/>
        </p:nvSpPr>
        <p:spPr>
          <a:xfrm>
            <a:off x="9056385" y="3958897"/>
            <a:ext cx="266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44DFF-E1BB-0849-BDB5-5FD745A02882}"/>
              </a:ext>
            </a:extLst>
          </p:cNvPr>
          <p:cNvSpPr txBox="1"/>
          <p:nvPr/>
        </p:nvSpPr>
        <p:spPr>
          <a:xfrm>
            <a:off x="1889765" y="381331"/>
            <a:ext cx="162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Microbiome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3B439-FE9C-8247-B1AE-91654258E474}"/>
              </a:ext>
            </a:extLst>
          </p:cNvPr>
          <p:cNvSpPr txBox="1"/>
          <p:nvPr/>
        </p:nvSpPr>
        <p:spPr>
          <a:xfrm>
            <a:off x="7215133" y="387857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Metabolomics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109566E-29F8-E605-10A0-72C228972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673" y="581386"/>
            <a:ext cx="2876893" cy="551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5B74E4-BC95-F94D-B255-26ABEA6ACA45}"/>
              </a:ext>
            </a:extLst>
          </p:cNvPr>
          <p:cNvSpPr txBox="1"/>
          <p:nvPr/>
        </p:nvSpPr>
        <p:spPr>
          <a:xfrm>
            <a:off x="4780094" y="387857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Food Omics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A762DDA-F122-2598-F77D-4604B3DA7BA3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9" b="19552"/>
          <a:stretch/>
        </p:blipFill>
        <p:spPr bwMode="auto">
          <a:xfrm>
            <a:off x="9322805" y="2546709"/>
            <a:ext cx="2487168" cy="136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4CAC8B1-AF6A-B823-1D73-562CFD6EA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4"/>
          <a:stretch/>
        </p:blipFill>
        <p:spPr bwMode="auto">
          <a:xfrm>
            <a:off x="9358133" y="4199422"/>
            <a:ext cx="2487168" cy="155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26D2CA-4FF2-6C0C-E110-119AA06EC2CB}"/>
              </a:ext>
            </a:extLst>
          </p:cNvPr>
          <p:cNvSpPr/>
          <p:nvPr/>
        </p:nvSpPr>
        <p:spPr>
          <a:xfrm>
            <a:off x="9861337" y="3874835"/>
            <a:ext cx="1793240" cy="12543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A1DBA4B5-8779-A0B4-8A5A-AEDCF5926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8"/>
          <a:stretch/>
        </p:blipFill>
        <p:spPr bwMode="auto">
          <a:xfrm>
            <a:off x="9306655" y="1155437"/>
            <a:ext cx="2487168" cy="158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2E7A1-482A-FB4C-B509-4CE6565A38D6}"/>
              </a:ext>
            </a:extLst>
          </p:cNvPr>
          <p:cNvSpPr/>
          <p:nvPr/>
        </p:nvSpPr>
        <p:spPr>
          <a:xfrm>
            <a:off x="9554939" y="2307000"/>
            <a:ext cx="2099638" cy="4001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56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0E3DDB7-1524-94EC-7DB7-A1FD116AE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195" y="356135"/>
            <a:ext cx="3815690" cy="41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A3BB70-02CC-2E44-AC12-5882963E1DA1}"/>
              </a:ext>
            </a:extLst>
          </p:cNvPr>
          <p:cNvSpPr txBox="1"/>
          <p:nvPr/>
        </p:nvSpPr>
        <p:spPr>
          <a:xfrm>
            <a:off x="8520247" y="57927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3B439-FE9C-8247-B1AE-91654258E474}"/>
              </a:ext>
            </a:extLst>
          </p:cNvPr>
          <p:cNvSpPr txBox="1"/>
          <p:nvPr/>
        </p:nvSpPr>
        <p:spPr>
          <a:xfrm>
            <a:off x="9186768" y="57927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Metabolomics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26D2CA-4FF2-6C0C-E110-119AA06EC2CB}"/>
              </a:ext>
            </a:extLst>
          </p:cNvPr>
          <p:cNvSpPr/>
          <p:nvPr/>
        </p:nvSpPr>
        <p:spPr>
          <a:xfrm>
            <a:off x="9861337" y="3874835"/>
            <a:ext cx="1793240" cy="12543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07BF40-1CE2-C337-CA4E-0848512C9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86" y="257982"/>
            <a:ext cx="3456029" cy="41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F80A71E-8EB6-2E98-1A86-B75A6745B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673" y="257982"/>
            <a:ext cx="2161837" cy="41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5B74E4-BC95-F94D-B255-26ABEA6ACA45}"/>
              </a:ext>
            </a:extLst>
          </p:cNvPr>
          <p:cNvSpPr txBox="1"/>
          <p:nvPr/>
        </p:nvSpPr>
        <p:spPr>
          <a:xfrm>
            <a:off x="5817612" y="57927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Food Omics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44DFF-E1BB-0849-BDB5-5FD745A02882}"/>
              </a:ext>
            </a:extLst>
          </p:cNvPr>
          <p:cNvSpPr txBox="1"/>
          <p:nvPr/>
        </p:nvSpPr>
        <p:spPr>
          <a:xfrm>
            <a:off x="2172619" y="57927"/>
            <a:ext cx="162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Microbiome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DD2882-8979-4A42-AF02-F19760A33E0F}"/>
              </a:ext>
            </a:extLst>
          </p:cNvPr>
          <p:cNvSpPr txBox="1"/>
          <p:nvPr/>
        </p:nvSpPr>
        <p:spPr>
          <a:xfrm>
            <a:off x="1319007" y="57927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 a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34A6904-1948-A167-50A6-1839C3B248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5"/>
          <a:stretch/>
        </p:blipFill>
        <p:spPr bwMode="auto">
          <a:xfrm>
            <a:off x="8193759" y="4466607"/>
            <a:ext cx="3657600" cy="242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1A723E6-F744-46C1-203E-3BF8C13819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1"/>
          <a:stretch/>
        </p:blipFill>
        <p:spPr bwMode="auto">
          <a:xfrm>
            <a:off x="494730" y="4443984"/>
            <a:ext cx="3660505" cy="241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5C2CB81-1765-3229-FA82-EEB6F28CB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" r="35862" b="82628"/>
          <a:stretch/>
        </p:blipFill>
        <p:spPr bwMode="auto">
          <a:xfrm>
            <a:off x="7403319" y="3824374"/>
            <a:ext cx="2084105" cy="4879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E8428217-2724-A7F9-2215-56899FF44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3"/>
          <a:stretch/>
        </p:blipFill>
        <p:spPr bwMode="auto">
          <a:xfrm>
            <a:off x="4446543" y="4491030"/>
            <a:ext cx="3657600" cy="239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29BD0D-0D70-5056-0B5A-1D3C9189DF9F}"/>
              </a:ext>
            </a:extLst>
          </p:cNvPr>
          <p:cNvSpPr txBox="1"/>
          <p:nvPr/>
        </p:nvSpPr>
        <p:spPr>
          <a:xfrm>
            <a:off x="98061" y="446660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4D347-3410-5545-458E-CE4BB7116FE3}"/>
              </a:ext>
            </a:extLst>
          </p:cNvPr>
          <p:cNvSpPr txBox="1"/>
          <p:nvPr/>
        </p:nvSpPr>
        <p:spPr>
          <a:xfrm>
            <a:off x="3939758" y="44666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DE4953-BF03-D776-5D6C-25EDC76DC156}"/>
              </a:ext>
            </a:extLst>
          </p:cNvPr>
          <p:cNvSpPr txBox="1"/>
          <p:nvPr/>
        </p:nvSpPr>
        <p:spPr>
          <a:xfrm flipH="1">
            <a:off x="7851999" y="4466607"/>
            <a:ext cx="34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AA0CF-C09A-4B4E-BF6B-A4B07E8FA652}"/>
              </a:ext>
            </a:extLst>
          </p:cNvPr>
          <p:cNvSpPr txBox="1"/>
          <p:nvPr/>
        </p:nvSpPr>
        <p:spPr>
          <a:xfrm>
            <a:off x="4938178" y="5792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271921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2F9B90B-9831-AF41-9D87-BCF8F3927D38}"/>
              </a:ext>
            </a:extLst>
          </p:cNvPr>
          <p:cNvGrpSpPr>
            <a:grpSpLocks noChangeAspect="1"/>
          </p:cNvGrpSpPr>
          <p:nvPr/>
        </p:nvGrpSpPr>
        <p:grpSpPr>
          <a:xfrm>
            <a:off x="339212" y="108081"/>
            <a:ext cx="11401221" cy="6637625"/>
            <a:chOff x="66496" y="220375"/>
            <a:chExt cx="9232977" cy="53753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16AFEC1-EC39-A145-9D9D-038D041A2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943"/>
            <a:stretch/>
          </p:blipFill>
          <p:spPr>
            <a:xfrm>
              <a:off x="101007" y="778295"/>
              <a:ext cx="2575677" cy="221464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5C4B5B-5961-7F49-BC51-FAB6A6B67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3561" r="47888" b="-7"/>
            <a:stretch/>
          </p:blipFill>
          <p:spPr>
            <a:xfrm>
              <a:off x="2663144" y="636580"/>
              <a:ext cx="1909202" cy="12063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5B4B4E-4B56-864D-9C25-A58448ACE6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306" t="73274" b="-7"/>
            <a:stretch/>
          </p:blipFill>
          <p:spPr>
            <a:xfrm>
              <a:off x="2623776" y="1785033"/>
              <a:ext cx="1801220" cy="118264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6952EF0-D1B2-A647-803C-04CC18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359"/>
            <a:stretch/>
          </p:blipFill>
          <p:spPr>
            <a:xfrm>
              <a:off x="4926811" y="905852"/>
              <a:ext cx="2326044" cy="21918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0F9833-B906-0C4C-9478-B814B7347C38}"/>
                </a:ext>
              </a:extLst>
            </p:cNvPr>
            <p:cNvSpPr txBox="1"/>
            <p:nvPr/>
          </p:nvSpPr>
          <p:spPr>
            <a:xfrm>
              <a:off x="115551" y="439908"/>
              <a:ext cx="257294" cy="324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venir" panose="02000503020000020003" pitchFamily="2" charset="0"/>
                </a:rPr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F9670E-B81B-B64F-8922-11D25F5084EC}"/>
                </a:ext>
              </a:extLst>
            </p:cNvPr>
            <p:cNvSpPr txBox="1"/>
            <p:nvPr/>
          </p:nvSpPr>
          <p:spPr>
            <a:xfrm>
              <a:off x="109688" y="2917156"/>
              <a:ext cx="276765" cy="324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venir" panose="02000503020000020003" pitchFamily="2" charset="0"/>
                </a:rPr>
                <a:t>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A8DEFC-25BD-8E4D-9C4E-919C706274D1}"/>
                </a:ext>
              </a:extLst>
            </p:cNvPr>
            <p:cNvSpPr txBox="1"/>
            <p:nvPr/>
          </p:nvSpPr>
          <p:spPr>
            <a:xfrm>
              <a:off x="4926811" y="555460"/>
              <a:ext cx="334529" cy="324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venir" panose="02000503020000020003" pitchFamily="2" charset="0"/>
                </a:rPr>
                <a:t>c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7EF9CE-CE3B-034C-96C7-5D9AF0ACA86C}"/>
                </a:ext>
              </a:extLst>
            </p:cNvPr>
            <p:cNvSpPr txBox="1"/>
            <p:nvPr/>
          </p:nvSpPr>
          <p:spPr>
            <a:xfrm>
              <a:off x="1442252" y="220375"/>
              <a:ext cx="1621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venir" panose="02000503020000020003" pitchFamily="2" charset="0"/>
                </a:rPr>
                <a:t>Microbiome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98762E-F6CE-DA4D-A344-9EBCC4061F98}"/>
                </a:ext>
              </a:extLst>
            </p:cNvPr>
            <p:cNvSpPr txBox="1"/>
            <p:nvPr/>
          </p:nvSpPr>
          <p:spPr>
            <a:xfrm>
              <a:off x="6174423" y="221684"/>
              <a:ext cx="18774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venir" panose="02000503020000020003" pitchFamily="2" charset="0"/>
                </a:rPr>
                <a:t>Metabolomics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816ECE9-789B-494E-A834-D9733EE0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96" y="3150751"/>
              <a:ext cx="4372662" cy="244492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232A0D8-270D-FC4F-9BE4-F9EB3B153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26811" y="3145481"/>
              <a:ext cx="4372662" cy="245019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475AABF-D987-4741-93F7-6D9CDBB15E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141" t="7857" r="968" b="11110"/>
            <a:stretch/>
          </p:blipFill>
          <p:spPr>
            <a:xfrm>
              <a:off x="7245683" y="608993"/>
              <a:ext cx="2053790" cy="2383948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6D9A929-E02C-A047-B3E0-E5877A3C3D2B}"/>
                </a:ext>
              </a:extLst>
            </p:cNvPr>
            <p:cNvCxnSpPr>
              <a:cxnSpLocks/>
            </p:cNvCxnSpPr>
            <p:nvPr/>
          </p:nvCxnSpPr>
          <p:spPr>
            <a:xfrm>
              <a:off x="4690501" y="300585"/>
              <a:ext cx="0" cy="497519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31FED7-16B3-9047-BC1B-E7F64623D8EC}"/>
                </a:ext>
              </a:extLst>
            </p:cNvPr>
            <p:cNvSpPr txBox="1"/>
            <p:nvPr/>
          </p:nvSpPr>
          <p:spPr>
            <a:xfrm>
              <a:off x="4926810" y="3097732"/>
              <a:ext cx="334529" cy="324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venir" panose="02000503020000020003" pitchFamily="2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1734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D57754DA-CF23-8454-09E7-B4183C904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85"/>
          <a:stretch/>
        </p:blipFill>
        <p:spPr bwMode="auto">
          <a:xfrm>
            <a:off x="381613" y="313137"/>
            <a:ext cx="371293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5E5CDEF5-2540-2245-5591-61FDD4F48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635"/>
          <a:stretch/>
        </p:blipFill>
        <p:spPr bwMode="auto">
          <a:xfrm>
            <a:off x="102184" y="3722964"/>
            <a:ext cx="5710200" cy="307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97FAC487-4B0B-0FCF-7BBC-DB07D9E77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3"/>
          <a:stretch/>
        </p:blipFill>
        <p:spPr bwMode="auto">
          <a:xfrm>
            <a:off x="6259750" y="3751724"/>
            <a:ext cx="5597423" cy="304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2F9B90B-9831-AF41-9D87-BCF8F3927D38}"/>
              </a:ext>
            </a:extLst>
          </p:cNvPr>
          <p:cNvGrpSpPr>
            <a:grpSpLocks noChangeAspect="1"/>
          </p:cNvGrpSpPr>
          <p:nvPr/>
        </p:nvGrpSpPr>
        <p:grpSpPr>
          <a:xfrm>
            <a:off x="142714" y="108081"/>
            <a:ext cx="10004871" cy="6242601"/>
            <a:chOff x="-92633" y="220375"/>
            <a:chExt cx="8102181" cy="50554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5C4B5B-5961-7F49-BC51-FAB6A6B67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3561" r="47888" b="-7"/>
            <a:stretch/>
          </p:blipFill>
          <p:spPr>
            <a:xfrm>
              <a:off x="2663144" y="636580"/>
              <a:ext cx="1909202" cy="12063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5B4B4E-4B56-864D-9C25-A58448ACE6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9306" t="73274" b="-7"/>
            <a:stretch/>
          </p:blipFill>
          <p:spPr>
            <a:xfrm>
              <a:off x="2623776" y="1785033"/>
              <a:ext cx="1801220" cy="118264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0F9833-B906-0C4C-9478-B814B7347C38}"/>
                </a:ext>
              </a:extLst>
            </p:cNvPr>
            <p:cNvSpPr txBox="1"/>
            <p:nvPr/>
          </p:nvSpPr>
          <p:spPr>
            <a:xfrm>
              <a:off x="-92633" y="413249"/>
              <a:ext cx="257294" cy="324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venir" panose="02000503020000020003" pitchFamily="2" charset="0"/>
                </a:rPr>
                <a:t>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A8DEFC-25BD-8E4D-9C4E-919C706274D1}"/>
                </a:ext>
              </a:extLst>
            </p:cNvPr>
            <p:cNvSpPr txBox="1"/>
            <p:nvPr/>
          </p:nvSpPr>
          <p:spPr>
            <a:xfrm>
              <a:off x="4861086" y="413062"/>
              <a:ext cx="334529" cy="324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venir" panose="02000503020000020003" pitchFamily="2" charset="0"/>
                </a:rPr>
                <a:t>c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98762E-F6CE-DA4D-A344-9EBCC4061F98}"/>
                </a:ext>
              </a:extLst>
            </p:cNvPr>
            <p:cNvSpPr txBox="1"/>
            <p:nvPr/>
          </p:nvSpPr>
          <p:spPr>
            <a:xfrm>
              <a:off x="6132111" y="258949"/>
              <a:ext cx="18774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venir" panose="02000503020000020003" pitchFamily="2" charset="0"/>
                </a:rPr>
                <a:t>Metabolomics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6D9A929-E02C-A047-B3E0-E5877A3C3D2B}"/>
                </a:ext>
              </a:extLst>
            </p:cNvPr>
            <p:cNvCxnSpPr>
              <a:cxnSpLocks/>
            </p:cNvCxnSpPr>
            <p:nvPr/>
          </p:nvCxnSpPr>
          <p:spPr>
            <a:xfrm>
              <a:off x="4690501" y="300585"/>
              <a:ext cx="0" cy="497519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31FED7-16B3-9047-BC1B-E7F64623D8EC}"/>
                </a:ext>
              </a:extLst>
            </p:cNvPr>
            <p:cNvSpPr txBox="1"/>
            <p:nvPr/>
          </p:nvSpPr>
          <p:spPr>
            <a:xfrm>
              <a:off x="4861087" y="3127909"/>
              <a:ext cx="334529" cy="324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venir" panose="02000503020000020003" pitchFamily="2" charset="0"/>
                </a:rPr>
                <a:t>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F9670E-B81B-B64F-8922-11D25F5084EC}"/>
                </a:ext>
              </a:extLst>
            </p:cNvPr>
            <p:cNvSpPr txBox="1"/>
            <p:nvPr/>
          </p:nvSpPr>
          <p:spPr>
            <a:xfrm>
              <a:off x="-92633" y="3097732"/>
              <a:ext cx="276765" cy="324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venir" panose="02000503020000020003" pitchFamily="2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7EF9CE-CE3B-034C-96C7-5D9AF0ACA86C}"/>
                </a:ext>
              </a:extLst>
            </p:cNvPr>
            <p:cNvSpPr txBox="1"/>
            <p:nvPr/>
          </p:nvSpPr>
          <p:spPr>
            <a:xfrm>
              <a:off x="1442252" y="220375"/>
              <a:ext cx="1621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venir" panose="02000503020000020003" pitchFamily="2" charset="0"/>
                </a:rPr>
                <a:t>Microbiome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A7A8F0D-1C35-ACC1-93F6-58FBEE5CD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27"/>
          <a:stretch/>
        </p:blipFill>
        <p:spPr bwMode="auto">
          <a:xfrm>
            <a:off x="6371096" y="459481"/>
            <a:ext cx="3474720" cy="323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64C5B4C-5477-611F-D944-F177839D7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5" t="10327" b="19639"/>
          <a:stretch/>
        </p:blipFill>
        <p:spPr bwMode="auto">
          <a:xfrm>
            <a:off x="9704455" y="942630"/>
            <a:ext cx="2487545" cy="182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296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34076</TotalTime>
  <Words>344</Words>
  <Application>Microsoft Macintosh PowerPoint</Application>
  <PresentationFormat>Widescreen</PresentationFormat>
  <Paragraphs>93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Avenir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Amanda H Dilmore</cp:lastModifiedBy>
  <cp:revision>28</cp:revision>
  <cp:lastPrinted>2022-11-07T16:09:56Z</cp:lastPrinted>
  <dcterms:created xsi:type="dcterms:W3CDTF">2022-03-03T14:44:09Z</dcterms:created>
  <dcterms:modified xsi:type="dcterms:W3CDTF">2022-11-07T23:45:18Z</dcterms:modified>
</cp:coreProperties>
</file>